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7.jpg" ContentType="image/jpeg"/>
  <Override PartName="/ppt/media/image3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8" r:id="rId3"/>
    <p:sldId id="269" r:id="rId4"/>
    <p:sldId id="276" r:id="rId5"/>
    <p:sldId id="277" r:id="rId6"/>
    <p:sldId id="278" r:id="rId7"/>
    <p:sldId id="279" r:id="rId8"/>
    <p:sldId id="280" r:id="rId9"/>
    <p:sldId id="274" r:id="rId10"/>
    <p:sldId id="270" r:id="rId11"/>
    <p:sldId id="282" r:id="rId12"/>
    <p:sldId id="283" r:id="rId13"/>
    <p:sldId id="271" r:id="rId14"/>
    <p:sldId id="273" r:id="rId15"/>
    <p:sldId id="281" r:id="rId16"/>
    <p:sldId id="260" r:id="rId17"/>
    <p:sldId id="259" r:id="rId18"/>
    <p:sldId id="258" r:id="rId19"/>
    <p:sldId id="257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 varScale="1">
        <p:scale>
          <a:sx n="121" d="100"/>
          <a:sy n="121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D17E4-E1EA-D24C-A0C4-D358E6099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BD766F-8318-F240-9C7D-A7A9EEFC5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4027F8-2880-4F4C-852A-F5AD13C1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039FFF-37D7-DD48-BF56-CD02ECA4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2EEE98-095D-3D49-9047-1CB9A8F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0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0CE22-5325-1A47-9215-2723C1BA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1FCD0C-B6C4-5143-81C1-AABDDE014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69C71C-EFDB-974C-BA6A-83713FDF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2A0773-B07B-0645-9A7D-7C170A67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8D1F98-EDDA-1844-A40F-E6B56D4B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197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2869A7D-8B7C-2C4C-95DC-4F9BF67D1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3C1DA2-55CE-E545-974D-534C8A580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71182F-442A-F146-A571-9E827995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0D9785-9673-CE4F-8DB4-FA2C5C49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A3746F-42CC-AC41-9E83-D858E7F5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01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9A77A-E4A0-5F45-92D4-158AEC3F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1D9A60-D73C-AE40-974B-0B508B5DE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FFC999-C85C-4341-805C-642A985D4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97D92B-6935-3541-9403-84308A08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14EED3-285D-A94F-90F4-3C0EBDCC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323CD-2935-9C4B-822D-21660A51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EDFEC0-D5F2-7042-8E0C-0CEB217B8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46B2B-918E-6A47-A739-EACC7D3D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D85A41-F9D5-1B4B-B38C-082C7108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48F730-162F-9A4D-AB7A-06681613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742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7EDCF-D37D-F44B-9E31-3DED43ED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6A5BE1-DD35-2449-A254-A0443523F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22212C-8650-B243-B66E-0F890DDC8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D8CC6F-9F9C-B440-A4EA-EE4AA30A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96D36A-994C-A24F-AADB-7B0B42DC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3944E-C5D3-424B-9371-DEDD2EA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18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FB84B-319A-6146-A268-466B40D2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0BECB5-22C4-F943-B589-8E6D4273D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46EF0-B119-5D4C-A918-8F724D106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821A7FF-0156-3F4E-929F-2FA8F3562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C1DC45-223D-8D48-96B7-023533AA1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2655C0-1123-054A-A6C4-D91E30B3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D8ACEDD-9D5B-5E4F-B65D-7693F52A5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955C63-E660-B24E-8745-669A4C92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17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A355B-0FE3-3242-B9DD-DD84FF47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DE4AD5F-BEE9-8745-85D7-4B26673B7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9D5B9D-1B86-EA43-9BF9-0CE6DCB8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476FA6-3811-094D-B9E7-A5E9CC8F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41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69520C-1DD5-E54B-817A-E797747D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4A8420-CBD0-AA48-82A8-DB8DE192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C45108-E39B-DB44-9595-021AA0E0D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89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A775B-D36F-4D4F-9413-456DF9CC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C78E46-1EE7-0C4B-8EEC-1AF9F0A2B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C05A3C-8DD1-7349-85F1-4B4207534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437F10-E9E8-F94E-ADAF-A050291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ACE161-B0B7-9948-ACC0-ABC1146B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51517F-F21F-5F4E-95D5-ED145916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09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0E92E-DADE-B741-9FC2-D4B3BC9AE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8B14D4-407E-6742-91BF-E81DDC43D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D6B191-63C9-F645-AEC5-B44F4C769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DE5F3D-B98B-CA4F-BAB9-2577B189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004D7A-3F94-D343-A293-7FA6BA79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DB12C1-30DB-A34E-B561-30872B7E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40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1496-5B8C-BB45-919A-F42B27DC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2C6BDE-4644-AF46-BB52-720376A25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A2D79E-7A2C-ED4E-A554-C90317F4F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10966-1AD4-EB44-9E06-0AE3DC560C59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1EDFA-49F1-BA4C-B66F-A23FA6769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0F73B5-7C1E-C34E-AF9B-0DB41082F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4C636-E89D-A945-86FA-921EAC631C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63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4244296" y="0"/>
            <a:ext cx="7948507" cy="6858000"/>
            <a:chOff x="3183222" y="0"/>
            <a:chExt cx="5961380" cy="5143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9892" y="1469798"/>
              <a:ext cx="4732257" cy="36737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83217" y="0"/>
              <a:ext cx="5448935" cy="5143500"/>
            </a:xfrm>
            <a:custGeom>
              <a:avLst/>
              <a:gdLst/>
              <a:ahLst/>
              <a:cxnLst/>
              <a:rect l="l" t="t" r="r" b="b"/>
              <a:pathLst>
                <a:path w="5448934" h="5143500">
                  <a:moveTo>
                    <a:pt x="2055304" y="4087901"/>
                  </a:moveTo>
                  <a:lnTo>
                    <a:pt x="2049475" y="4076712"/>
                  </a:lnTo>
                  <a:lnTo>
                    <a:pt x="2049297" y="4076712"/>
                  </a:lnTo>
                  <a:lnTo>
                    <a:pt x="0" y="5143500"/>
                  </a:lnTo>
                  <a:lnTo>
                    <a:pt x="27508" y="5143500"/>
                  </a:lnTo>
                  <a:lnTo>
                    <a:pt x="2055304" y="4087901"/>
                  </a:lnTo>
                  <a:close/>
                </a:path>
                <a:path w="5448934" h="5143500">
                  <a:moveTo>
                    <a:pt x="4901666" y="0"/>
                  </a:moveTo>
                  <a:lnTo>
                    <a:pt x="4888966" y="0"/>
                  </a:lnTo>
                  <a:lnTo>
                    <a:pt x="4888966" y="2675305"/>
                  </a:lnTo>
                  <a:lnTo>
                    <a:pt x="4901666" y="2675305"/>
                  </a:lnTo>
                  <a:lnTo>
                    <a:pt x="4901666" y="0"/>
                  </a:lnTo>
                  <a:close/>
                </a:path>
                <a:path w="5448934" h="5143500">
                  <a:moveTo>
                    <a:pt x="5342598" y="3958412"/>
                  </a:moveTo>
                  <a:lnTo>
                    <a:pt x="5336730" y="3947147"/>
                  </a:lnTo>
                  <a:lnTo>
                    <a:pt x="3038564" y="5143500"/>
                  </a:lnTo>
                  <a:lnTo>
                    <a:pt x="3066059" y="5143500"/>
                  </a:lnTo>
                  <a:lnTo>
                    <a:pt x="5342598" y="3958412"/>
                  </a:lnTo>
                  <a:close/>
                </a:path>
                <a:path w="5448934" h="5143500">
                  <a:moveTo>
                    <a:pt x="5448592" y="4383189"/>
                  </a:moveTo>
                  <a:lnTo>
                    <a:pt x="5442724" y="4371924"/>
                  </a:lnTo>
                  <a:lnTo>
                    <a:pt x="3960520" y="5143500"/>
                  </a:lnTo>
                  <a:lnTo>
                    <a:pt x="3988016" y="5143500"/>
                  </a:lnTo>
                  <a:lnTo>
                    <a:pt x="5448592" y="4383189"/>
                  </a:lnTo>
                  <a:close/>
                </a:path>
              </a:pathLst>
            </a:custGeom>
            <a:solidFill>
              <a:srgbClr val="4F81BD">
                <a:alpha val="1990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443601" y="658599"/>
              <a:ext cx="0" cy="1116330"/>
            </a:xfrm>
            <a:custGeom>
              <a:avLst/>
              <a:gdLst/>
              <a:ahLst/>
              <a:cxnLst/>
              <a:rect l="l" t="t" r="r" b="b"/>
              <a:pathLst>
                <a:path h="1116330">
                  <a:moveTo>
                    <a:pt x="0" y="111629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874684" y="4386444"/>
              <a:ext cx="720090" cy="375285"/>
            </a:xfrm>
            <a:custGeom>
              <a:avLst/>
              <a:gdLst/>
              <a:ahLst/>
              <a:cxnLst/>
              <a:rect l="l" t="t" r="r" b="b"/>
              <a:pathLst>
                <a:path w="720090" h="375285">
                  <a:moveTo>
                    <a:pt x="0" y="374832"/>
                  </a:moveTo>
                  <a:lnTo>
                    <a:pt x="720046" y="0"/>
                  </a:lnTo>
                </a:path>
              </a:pathLst>
            </a:custGeom>
            <a:ln w="1269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712721" y="4371376"/>
              <a:ext cx="2710180" cy="405130"/>
            </a:xfrm>
            <a:custGeom>
              <a:avLst/>
              <a:gdLst/>
              <a:ahLst/>
              <a:cxnLst/>
              <a:rect l="l" t="t" r="r" b="b"/>
              <a:pathLst>
                <a:path w="2710179" h="405129">
                  <a:moveTo>
                    <a:pt x="0" y="0"/>
                  </a:moveTo>
                  <a:lnTo>
                    <a:pt x="2709704" y="404968"/>
                  </a:lnTo>
                </a:path>
              </a:pathLst>
            </a:custGeom>
            <a:ln w="127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49847" y="12"/>
              <a:ext cx="2694305" cy="4050029"/>
            </a:xfrm>
            <a:custGeom>
              <a:avLst/>
              <a:gdLst/>
              <a:ahLst/>
              <a:cxnLst/>
              <a:rect l="l" t="t" r="r" b="b"/>
              <a:pathLst>
                <a:path w="2694304" h="4050029">
                  <a:moveTo>
                    <a:pt x="2694152" y="4036936"/>
                  </a:moveTo>
                  <a:lnTo>
                    <a:pt x="1586014" y="3871328"/>
                  </a:lnTo>
                  <a:lnTo>
                    <a:pt x="1584134" y="3883888"/>
                  </a:lnTo>
                  <a:lnTo>
                    <a:pt x="2694152" y="4049776"/>
                  </a:lnTo>
                  <a:lnTo>
                    <a:pt x="2694152" y="4036936"/>
                  </a:lnTo>
                  <a:close/>
                </a:path>
                <a:path w="2694304" h="4050029">
                  <a:moveTo>
                    <a:pt x="2694152" y="1701368"/>
                  </a:moveTo>
                  <a:lnTo>
                    <a:pt x="2067140" y="1607667"/>
                  </a:lnTo>
                  <a:lnTo>
                    <a:pt x="2067140" y="647738"/>
                  </a:lnTo>
                  <a:lnTo>
                    <a:pt x="2694140" y="741438"/>
                  </a:lnTo>
                  <a:lnTo>
                    <a:pt x="2694140" y="728599"/>
                  </a:lnTo>
                  <a:lnTo>
                    <a:pt x="2067140" y="634898"/>
                  </a:lnTo>
                  <a:lnTo>
                    <a:pt x="2067140" y="0"/>
                  </a:lnTo>
                  <a:lnTo>
                    <a:pt x="2054440" y="0"/>
                  </a:lnTo>
                  <a:lnTo>
                    <a:pt x="2054440" y="633006"/>
                  </a:lnTo>
                  <a:lnTo>
                    <a:pt x="731266" y="435241"/>
                  </a:lnTo>
                  <a:lnTo>
                    <a:pt x="729399" y="447802"/>
                  </a:lnTo>
                  <a:lnTo>
                    <a:pt x="2054440" y="645845"/>
                  </a:lnTo>
                  <a:lnTo>
                    <a:pt x="2054440" y="1605775"/>
                  </a:lnTo>
                  <a:lnTo>
                    <a:pt x="1879" y="1299006"/>
                  </a:lnTo>
                  <a:lnTo>
                    <a:pt x="0" y="1311567"/>
                  </a:lnTo>
                  <a:lnTo>
                    <a:pt x="2054440" y="1618615"/>
                  </a:lnTo>
                  <a:lnTo>
                    <a:pt x="2054440" y="3920515"/>
                  </a:lnTo>
                  <a:lnTo>
                    <a:pt x="2067140" y="3920515"/>
                  </a:lnTo>
                  <a:lnTo>
                    <a:pt x="2067140" y="1620507"/>
                  </a:lnTo>
                  <a:lnTo>
                    <a:pt x="2694152" y="1714207"/>
                  </a:lnTo>
                  <a:lnTo>
                    <a:pt x="2694152" y="1701368"/>
                  </a:lnTo>
                  <a:close/>
                </a:path>
              </a:pathLst>
            </a:custGeom>
            <a:solidFill>
              <a:srgbClr val="4F81BD">
                <a:alpha val="1990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D8B2716C-8D25-4B72-8A82-F8FA3A9FF112}"/>
              </a:ext>
            </a:extLst>
          </p:cNvPr>
          <p:cNvSpPr txBox="1"/>
          <p:nvPr/>
        </p:nvSpPr>
        <p:spPr>
          <a:xfrm>
            <a:off x="711398" y="3057799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Пенная вечеринка</a:t>
            </a:r>
          </a:p>
        </p:txBody>
      </p:sp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D124BA28-ED06-455D-BD79-A50CC98A866C}"/>
              </a:ext>
            </a:extLst>
          </p:cNvPr>
          <p:cNvSpPr/>
          <p:nvPr/>
        </p:nvSpPr>
        <p:spPr>
          <a:xfrm rot="16200000">
            <a:off x="7787343" y="-1793612"/>
            <a:ext cx="6656182" cy="5604924"/>
          </a:xfrm>
          <a:prstGeom prst="parallelogram">
            <a:avLst>
              <a:gd name="adj" fmla="val 71011"/>
            </a:avLst>
          </a:prstGeom>
          <a:solidFill>
            <a:srgbClr val="449DE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3BAD8D-358D-411D-B171-734C231D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201" y="206836"/>
            <a:ext cx="1803400" cy="3302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021074" y="629772"/>
            <a:ext cx="4679527" cy="4683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r">
              <a:lnSpc>
                <a:spcPct val="115399"/>
              </a:lnSpc>
              <a:spcBef>
                <a:spcPts val="133"/>
              </a:spcBef>
            </a:pPr>
            <a:r>
              <a:rPr lang="en-US" sz="2800" b="1" i="1" spc="27" dirty="0">
                <a:solidFill>
                  <a:srgbClr val="1F4E79"/>
                </a:solidFill>
                <a:latin typeface="Arial Narrow" panose="020B0606020202030204" pitchFamily="34" charset="0"/>
                <a:cs typeface="Trebuchet MS"/>
              </a:rPr>
              <a:t>MSUBIGDATA</a:t>
            </a:r>
            <a:endParaRPr lang="ru-RU" sz="2800" b="1" i="1" spc="27" dirty="0">
              <a:solidFill>
                <a:srgbClr val="1F4E79"/>
              </a:solidFill>
              <a:latin typeface="Arial Narrow" panose="020B0606020202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27579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DD56F0FE-1F79-D840-A010-BF0E39FA47EF}"/>
              </a:ext>
            </a:extLst>
          </p:cNvPr>
          <p:cNvSpPr txBox="1"/>
          <p:nvPr/>
        </p:nvSpPr>
        <p:spPr>
          <a:xfrm>
            <a:off x="616805" y="325110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Результаты – это работает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9E476F-9487-204E-BD33-3166FC14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5" y="1301385"/>
            <a:ext cx="5236292" cy="34072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29298E-6133-DD40-8C99-5E24DC0E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01" y="1301385"/>
            <a:ext cx="4948622" cy="3407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F3CDA0-D9E3-7B49-8BD0-C7D0E0226750}"/>
              </a:ext>
            </a:extLst>
          </p:cNvPr>
          <p:cNvSpPr txBox="1"/>
          <p:nvPr/>
        </p:nvSpPr>
        <p:spPr>
          <a:xfrm>
            <a:off x="3591594" y="5214398"/>
            <a:ext cx="5374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Например, обнаруживается появление крупных пузырей (увеличение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areas_mean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при одновременном увеличении числа мелких пузырей (растет количество объектов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-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objects_count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9CBF788-C3ED-D843-B28D-058E21C3C37A}"/>
              </a:ext>
            </a:extLst>
          </p:cNvPr>
          <p:cNvCxnSpPr/>
          <p:nvPr/>
        </p:nvCxnSpPr>
        <p:spPr>
          <a:xfrm>
            <a:off x="2288242" y="1081025"/>
            <a:ext cx="681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CB8385-BF4D-8344-BD67-7E282E6A5772}"/>
              </a:ext>
            </a:extLst>
          </p:cNvPr>
          <p:cNvSpPr txBox="1"/>
          <p:nvPr/>
        </p:nvSpPr>
        <p:spPr>
          <a:xfrm>
            <a:off x="325821" y="4845066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Около 500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35698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5AE99D-A1D8-A048-A9B3-CFC2A454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13" y="1402688"/>
            <a:ext cx="4806342" cy="32365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C0162B-C645-544D-91A2-FE947BE5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642" y="1402688"/>
            <a:ext cx="4752741" cy="3236529"/>
          </a:xfrm>
          <a:prstGeom prst="rect">
            <a:avLst/>
          </a:prstGeom>
        </p:spPr>
      </p:pic>
      <p:sp>
        <p:nvSpPr>
          <p:cNvPr id="4" name="Прямоугольник 5">
            <a:extLst>
              <a:ext uri="{FF2B5EF4-FFF2-40B4-BE49-F238E27FC236}">
                <a16:creationId xmlns:a16="http://schemas.microsoft.com/office/drawing/2014/main" id="{2279ED2A-4C90-F74B-BD86-92C8FD155E14}"/>
              </a:ext>
            </a:extLst>
          </p:cNvPr>
          <p:cNvSpPr txBox="1"/>
          <p:nvPr/>
        </p:nvSpPr>
        <p:spPr>
          <a:xfrm>
            <a:off x="616805" y="325110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Результаты – это работает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AF199-1691-4E4B-8955-F4415426581E}"/>
              </a:ext>
            </a:extLst>
          </p:cNvPr>
          <p:cNvSpPr txBox="1"/>
          <p:nvPr/>
        </p:nvSpPr>
        <p:spPr>
          <a:xfrm>
            <a:off x="3591594" y="5214398"/>
            <a:ext cx="537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Также, обнаруживается появление крупных пузырей (увеличение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areas_mean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на таких кадрах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3D4F8DB5-D4D0-0741-8733-1B3DDBE128F6}"/>
              </a:ext>
            </a:extLst>
          </p:cNvPr>
          <p:cNvCxnSpPr/>
          <p:nvPr/>
        </p:nvCxnSpPr>
        <p:spPr>
          <a:xfrm>
            <a:off x="2551000" y="1165107"/>
            <a:ext cx="681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5D431F-2871-A448-BF50-B071A29499A9}"/>
              </a:ext>
            </a:extLst>
          </p:cNvPr>
          <p:cNvSpPr txBox="1"/>
          <p:nvPr/>
        </p:nvSpPr>
        <p:spPr>
          <a:xfrm>
            <a:off x="472966" y="473289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Около 1000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59542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170AF5-3ABD-9949-BECF-007AB006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0" y="1261016"/>
            <a:ext cx="3993595" cy="36078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EAA97E-BB3D-FF49-B063-B73E93D0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09" y="1261016"/>
            <a:ext cx="3907206" cy="3607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B8267-D0A9-BC49-B105-EEBA374E6AFB}"/>
              </a:ext>
            </a:extLst>
          </p:cNvPr>
          <p:cNvSpPr txBox="1"/>
          <p:nvPr/>
        </p:nvSpPr>
        <p:spPr>
          <a:xfrm>
            <a:off x="3591594" y="5214398"/>
            <a:ext cx="5374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 также, рост скорости при одновременной фиксации появления крупных пузырей на быстрых скоростях (увеличение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areas_mean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и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mean_distance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1D7FE0-4D07-4B44-9F1C-CB09A24D2994}"/>
              </a:ext>
            </a:extLst>
          </p:cNvPr>
          <p:cNvSpPr txBox="1"/>
          <p:nvPr/>
        </p:nvSpPr>
        <p:spPr>
          <a:xfrm>
            <a:off x="616805" y="325110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Результаты – это работает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F0D94FA-4C8A-074D-9A5B-E265529F18AC}"/>
              </a:ext>
            </a:extLst>
          </p:cNvPr>
          <p:cNvCxnSpPr/>
          <p:nvPr/>
        </p:nvCxnSpPr>
        <p:spPr>
          <a:xfrm>
            <a:off x="2288242" y="1081025"/>
            <a:ext cx="681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92BF10-E390-DF45-9E54-B72C4B92B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819" y="1261016"/>
            <a:ext cx="3950546" cy="36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6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DD56F0FE-1F79-D840-A010-BF0E39FA47EF}"/>
              </a:ext>
            </a:extLst>
          </p:cNvPr>
          <p:cNvSpPr txBox="1"/>
          <p:nvPr/>
        </p:nvSpPr>
        <p:spPr>
          <a:xfrm>
            <a:off x="616805" y="325110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Направления доработки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79090-D960-C447-95C2-656C10700ACA}"/>
              </a:ext>
            </a:extLst>
          </p:cNvPr>
          <p:cNvSpPr txBox="1"/>
          <p:nvPr/>
        </p:nvSpPr>
        <p:spPr>
          <a:xfrm>
            <a:off x="746234" y="1534510"/>
            <a:ext cx="83599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Интеграция разработанных модулей</a:t>
            </a:r>
          </a:p>
          <a:p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Полная реализация алгоритмов предиктивной аналитики</a:t>
            </a:r>
          </a:p>
          <a:p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Корректировка значений работы алгоритмов с помощью нейронных сетей</a:t>
            </a:r>
          </a:p>
          <a:p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Тестирование в промышленных условиях</a:t>
            </a:r>
          </a:p>
          <a:p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Упаковка и внешняя интеграция</a:t>
            </a:r>
          </a:p>
        </p:txBody>
      </p:sp>
    </p:spTree>
    <p:extLst>
      <p:ext uri="{BB962C8B-B14F-4D97-AF65-F5344CB8AC3E}">
        <p14:creationId xmlns:p14="http://schemas.microsoft.com/office/powerpoint/2010/main" val="47873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4244296" y="0"/>
            <a:ext cx="7948507" cy="6858000"/>
            <a:chOff x="3183222" y="0"/>
            <a:chExt cx="5961380" cy="5143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9892" y="1469798"/>
              <a:ext cx="4732257" cy="36737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83217" y="0"/>
              <a:ext cx="5448935" cy="5143500"/>
            </a:xfrm>
            <a:custGeom>
              <a:avLst/>
              <a:gdLst/>
              <a:ahLst/>
              <a:cxnLst/>
              <a:rect l="l" t="t" r="r" b="b"/>
              <a:pathLst>
                <a:path w="5448934" h="5143500">
                  <a:moveTo>
                    <a:pt x="2055304" y="4087901"/>
                  </a:moveTo>
                  <a:lnTo>
                    <a:pt x="2049475" y="4076712"/>
                  </a:lnTo>
                  <a:lnTo>
                    <a:pt x="2049297" y="4076712"/>
                  </a:lnTo>
                  <a:lnTo>
                    <a:pt x="0" y="5143500"/>
                  </a:lnTo>
                  <a:lnTo>
                    <a:pt x="27508" y="5143500"/>
                  </a:lnTo>
                  <a:lnTo>
                    <a:pt x="2055304" y="4087901"/>
                  </a:lnTo>
                  <a:close/>
                </a:path>
                <a:path w="5448934" h="5143500">
                  <a:moveTo>
                    <a:pt x="4901666" y="0"/>
                  </a:moveTo>
                  <a:lnTo>
                    <a:pt x="4888966" y="0"/>
                  </a:lnTo>
                  <a:lnTo>
                    <a:pt x="4888966" y="2675305"/>
                  </a:lnTo>
                  <a:lnTo>
                    <a:pt x="4901666" y="2675305"/>
                  </a:lnTo>
                  <a:lnTo>
                    <a:pt x="4901666" y="0"/>
                  </a:lnTo>
                  <a:close/>
                </a:path>
                <a:path w="5448934" h="5143500">
                  <a:moveTo>
                    <a:pt x="5342598" y="3958412"/>
                  </a:moveTo>
                  <a:lnTo>
                    <a:pt x="5336730" y="3947147"/>
                  </a:lnTo>
                  <a:lnTo>
                    <a:pt x="3038564" y="5143500"/>
                  </a:lnTo>
                  <a:lnTo>
                    <a:pt x="3066059" y="5143500"/>
                  </a:lnTo>
                  <a:lnTo>
                    <a:pt x="5342598" y="3958412"/>
                  </a:lnTo>
                  <a:close/>
                </a:path>
                <a:path w="5448934" h="5143500">
                  <a:moveTo>
                    <a:pt x="5448592" y="4383189"/>
                  </a:moveTo>
                  <a:lnTo>
                    <a:pt x="5442724" y="4371924"/>
                  </a:lnTo>
                  <a:lnTo>
                    <a:pt x="3960520" y="5143500"/>
                  </a:lnTo>
                  <a:lnTo>
                    <a:pt x="3988016" y="5143500"/>
                  </a:lnTo>
                  <a:lnTo>
                    <a:pt x="5448592" y="4383189"/>
                  </a:lnTo>
                  <a:close/>
                </a:path>
              </a:pathLst>
            </a:custGeom>
            <a:solidFill>
              <a:srgbClr val="4F81BD">
                <a:alpha val="1990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6443601" y="658599"/>
              <a:ext cx="0" cy="1116330"/>
            </a:xfrm>
            <a:custGeom>
              <a:avLst/>
              <a:gdLst/>
              <a:ahLst/>
              <a:cxnLst/>
              <a:rect l="l" t="t" r="r" b="b"/>
              <a:pathLst>
                <a:path h="1116330">
                  <a:moveTo>
                    <a:pt x="0" y="111629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874684" y="4386444"/>
              <a:ext cx="720090" cy="375285"/>
            </a:xfrm>
            <a:custGeom>
              <a:avLst/>
              <a:gdLst/>
              <a:ahLst/>
              <a:cxnLst/>
              <a:rect l="l" t="t" r="r" b="b"/>
              <a:pathLst>
                <a:path w="720090" h="375285">
                  <a:moveTo>
                    <a:pt x="0" y="374832"/>
                  </a:moveTo>
                  <a:lnTo>
                    <a:pt x="720046" y="0"/>
                  </a:lnTo>
                </a:path>
              </a:pathLst>
            </a:custGeom>
            <a:ln w="1269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712721" y="4371376"/>
              <a:ext cx="2710180" cy="405130"/>
            </a:xfrm>
            <a:custGeom>
              <a:avLst/>
              <a:gdLst/>
              <a:ahLst/>
              <a:cxnLst/>
              <a:rect l="l" t="t" r="r" b="b"/>
              <a:pathLst>
                <a:path w="2710179" h="405129">
                  <a:moveTo>
                    <a:pt x="0" y="0"/>
                  </a:moveTo>
                  <a:lnTo>
                    <a:pt x="2709704" y="404968"/>
                  </a:lnTo>
                </a:path>
              </a:pathLst>
            </a:custGeom>
            <a:ln w="127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49847" y="12"/>
              <a:ext cx="2694305" cy="4050029"/>
            </a:xfrm>
            <a:custGeom>
              <a:avLst/>
              <a:gdLst/>
              <a:ahLst/>
              <a:cxnLst/>
              <a:rect l="l" t="t" r="r" b="b"/>
              <a:pathLst>
                <a:path w="2694304" h="4050029">
                  <a:moveTo>
                    <a:pt x="2694152" y="4036936"/>
                  </a:moveTo>
                  <a:lnTo>
                    <a:pt x="1586014" y="3871328"/>
                  </a:lnTo>
                  <a:lnTo>
                    <a:pt x="1584134" y="3883888"/>
                  </a:lnTo>
                  <a:lnTo>
                    <a:pt x="2694152" y="4049776"/>
                  </a:lnTo>
                  <a:lnTo>
                    <a:pt x="2694152" y="4036936"/>
                  </a:lnTo>
                  <a:close/>
                </a:path>
                <a:path w="2694304" h="4050029">
                  <a:moveTo>
                    <a:pt x="2694152" y="1701368"/>
                  </a:moveTo>
                  <a:lnTo>
                    <a:pt x="2067140" y="1607667"/>
                  </a:lnTo>
                  <a:lnTo>
                    <a:pt x="2067140" y="647738"/>
                  </a:lnTo>
                  <a:lnTo>
                    <a:pt x="2694140" y="741438"/>
                  </a:lnTo>
                  <a:lnTo>
                    <a:pt x="2694140" y="728599"/>
                  </a:lnTo>
                  <a:lnTo>
                    <a:pt x="2067140" y="634898"/>
                  </a:lnTo>
                  <a:lnTo>
                    <a:pt x="2067140" y="0"/>
                  </a:lnTo>
                  <a:lnTo>
                    <a:pt x="2054440" y="0"/>
                  </a:lnTo>
                  <a:lnTo>
                    <a:pt x="2054440" y="633006"/>
                  </a:lnTo>
                  <a:lnTo>
                    <a:pt x="731266" y="435241"/>
                  </a:lnTo>
                  <a:lnTo>
                    <a:pt x="729399" y="447802"/>
                  </a:lnTo>
                  <a:lnTo>
                    <a:pt x="2054440" y="645845"/>
                  </a:lnTo>
                  <a:lnTo>
                    <a:pt x="2054440" y="1605775"/>
                  </a:lnTo>
                  <a:lnTo>
                    <a:pt x="1879" y="1299006"/>
                  </a:lnTo>
                  <a:lnTo>
                    <a:pt x="0" y="1311567"/>
                  </a:lnTo>
                  <a:lnTo>
                    <a:pt x="2054440" y="1618615"/>
                  </a:lnTo>
                  <a:lnTo>
                    <a:pt x="2054440" y="3920515"/>
                  </a:lnTo>
                  <a:lnTo>
                    <a:pt x="2067140" y="3920515"/>
                  </a:lnTo>
                  <a:lnTo>
                    <a:pt x="2067140" y="1620507"/>
                  </a:lnTo>
                  <a:lnTo>
                    <a:pt x="2694152" y="1714207"/>
                  </a:lnTo>
                  <a:lnTo>
                    <a:pt x="2694152" y="1701368"/>
                  </a:lnTo>
                  <a:close/>
                </a:path>
              </a:pathLst>
            </a:custGeom>
            <a:solidFill>
              <a:srgbClr val="4F81BD">
                <a:alpha val="1990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D124BA28-ED06-455D-BD79-A50CC98A866C}"/>
              </a:ext>
            </a:extLst>
          </p:cNvPr>
          <p:cNvSpPr/>
          <p:nvPr/>
        </p:nvSpPr>
        <p:spPr>
          <a:xfrm rot="16200000">
            <a:off x="7787343" y="-1793612"/>
            <a:ext cx="6656182" cy="5604924"/>
          </a:xfrm>
          <a:prstGeom prst="parallelogram">
            <a:avLst>
              <a:gd name="adj" fmla="val 71011"/>
            </a:avLst>
          </a:prstGeom>
          <a:solidFill>
            <a:srgbClr val="449DE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3BAD8D-358D-411D-B171-734C231D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201" y="206836"/>
            <a:ext cx="1803400" cy="3302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021074" y="629772"/>
            <a:ext cx="4679527" cy="4683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r">
              <a:lnSpc>
                <a:spcPct val="115399"/>
              </a:lnSpc>
              <a:spcBef>
                <a:spcPts val="133"/>
              </a:spcBef>
            </a:pPr>
            <a:r>
              <a:rPr lang="en-US" sz="2800" b="1" i="1" spc="27" dirty="0">
                <a:solidFill>
                  <a:srgbClr val="1F4E79"/>
                </a:solidFill>
                <a:latin typeface="Arial Narrow" panose="020B0606020202030204" pitchFamily="34" charset="0"/>
                <a:cs typeface="Trebuchet MS"/>
              </a:rPr>
              <a:t>MSUBIGDATA</a:t>
            </a:r>
            <a:endParaRPr lang="ru-RU" sz="2800" b="1" i="1" spc="27" dirty="0">
              <a:solidFill>
                <a:srgbClr val="1F4E79"/>
              </a:solidFill>
              <a:latin typeface="Arial Narrow" panose="020B0606020202030204" pitchFamily="34" charset="0"/>
              <a:cs typeface="Trebuchet M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9545D3-96B5-7F48-813A-C1CC7F45FA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07" b="18293"/>
          <a:stretch/>
        </p:blipFill>
        <p:spPr>
          <a:xfrm>
            <a:off x="3458265" y="3949767"/>
            <a:ext cx="1792131" cy="1792131"/>
          </a:xfrm>
          <a:prstGeom prst="ellipse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DADA93B-701E-204A-BCA1-3F6FA8662FD9}"/>
              </a:ext>
            </a:extLst>
          </p:cNvPr>
          <p:cNvSpPr/>
          <p:nvPr/>
        </p:nvSpPr>
        <p:spPr>
          <a:xfrm>
            <a:off x="3270267" y="5848592"/>
            <a:ext cx="2294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u="none" strike="noStrike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Виктор </a:t>
            </a:r>
            <a:r>
              <a:rPr lang="ru-RU" b="0" i="0" u="none" strike="noStrike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Прилепский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9663ED6-B2FA-8549-8EA6-8C68C81E09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" t="5081" r="-48" b="28357"/>
          <a:stretch/>
        </p:blipFill>
        <p:spPr>
          <a:xfrm>
            <a:off x="844650" y="878132"/>
            <a:ext cx="1792130" cy="1792130"/>
          </a:xfrm>
          <a:prstGeom prst="ellipse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3401E9F-D4E0-7C4C-964A-2394E2B1E850}"/>
              </a:ext>
            </a:extLst>
          </p:cNvPr>
          <p:cNvSpPr/>
          <p:nvPr/>
        </p:nvSpPr>
        <p:spPr>
          <a:xfrm>
            <a:off x="784802" y="2767419"/>
            <a:ext cx="19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u="none" strike="noStrike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Роман Смирнов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F05F3DA-9B95-AB4E-88E8-D0AE4292ED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33" b="15279"/>
          <a:stretch/>
        </p:blipFill>
        <p:spPr>
          <a:xfrm>
            <a:off x="819714" y="3949769"/>
            <a:ext cx="1792130" cy="1792130"/>
          </a:xfrm>
          <a:prstGeom prst="ellipse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9E2822-35D7-924B-8ECB-EC22EAC4DF4D}"/>
              </a:ext>
            </a:extLst>
          </p:cNvPr>
          <p:cNvSpPr/>
          <p:nvPr/>
        </p:nvSpPr>
        <p:spPr>
          <a:xfrm>
            <a:off x="581758" y="5848592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u="none" strike="noStrike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Валерия Пономарева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67BFA10-37D6-624F-849C-DA132CD84E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6" t="2575" r="-1126" b="22283"/>
          <a:stretch/>
        </p:blipFill>
        <p:spPr>
          <a:xfrm>
            <a:off x="3502351" y="878132"/>
            <a:ext cx="1792130" cy="1792130"/>
          </a:xfrm>
          <a:prstGeom prst="ellipse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9DBD323-E271-6B4C-A697-B92417EDD944}"/>
              </a:ext>
            </a:extLst>
          </p:cNvPr>
          <p:cNvSpPr/>
          <p:nvPr/>
        </p:nvSpPr>
        <p:spPr>
          <a:xfrm>
            <a:off x="3577344" y="276741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u="none" strike="noStrike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Илья Федоров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40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7298C5C8-AA37-4641-B06F-2072E6D57790}"/>
              </a:ext>
            </a:extLst>
          </p:cNvPr>
          <p:cNvSpPr txBox="1"/>
          <p:nvPr/>
        </p:nvSpPr>
        <p:spPr>
          <a:xfrm>
            <a:off x="616805" y="325110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Приложения – видео- и фотоматериалы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11396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4-18 00-01-17_Trim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001" y="1035627"/>
            <a:ext cx="9406723" cy="5291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6362" y="466437"/>
            <a:ext cx="10196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Увеличение среднего размера пузырей отражено на графике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areas_mean</a:t>
            </a:r>
            <a:endParaRPr lang="ru-RU" sz="2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4323" y="337128"/>
            <a:ext cx="10196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На графике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mean_distance</a:t>
            </a:r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можно увидеть увеличение скорости движения пузырей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endParaRPr lang="ru-RU" sz="2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" name="2021-04-18 00-09-28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49" y="1126837"/>
            <a:ext cx="9712550" cy="546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0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4-18 00-01-17_Trim (4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772" y="980208"/>
            <a:ext cx="9809019" cy="5517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2279" y="180110"/>
            <a:ext cx="10196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Колебания среднего размера пузырей и их количества отражены на графиках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areas_mean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objects_count</a:t>
            </a:r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8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1-04-18 00-09-28_Trim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077" y="1141489"/>
            <a:ext cx="9803341" cy="55143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0747" y="434907"/>
            <a:ext cx="10196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Появление крупных пузырей среди мелких повлияло на график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areas_mean</a:t>
            </a:r>
            <a:endParaRPr lang="ru-RU" sz="2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4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DD56F0FE-1F79-D840-A010-BF0E39FA47EF}"/>
              </a:ext>
            </a:extLst>
          </p:cNvPr>
          <p:cNvSpPr txBox="1"/>
          <p:nvPr/>
        </p:nvSpPr>
        <p:spPr>
          <a:xfrm>
            <a:off x="616805" y="325110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Реализовано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EB7E8-69D3-FC43-9777-77EF12325815}"/>
              </a:ext>
            </a:extLst>
          </p:cNvPr>
          <p:cNvSpPr txBox="1"/>
          <p:nvPr/>
        </p:nvSpPr>
        <p:spPr>
          <a:xfrm>
            <a:off x="616805" y="1253459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Дашборд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для оператора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C0373-5C94-F64D-93C1-01249F2EC5DC}"/>
              </a:ext>
            </a:extLst>
          </p:cNvPr>
          <p:cNvSpPr txBox="1"/>
          <p:nvPr/>
        </p:nvSpPr>
        <p:spPr>
          <a:xfrm>
            <a:off x="616805" y="1828175"/>
            <a:ext cx="3478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Мониторинг </a:t>
            </a:r>
            <a:r>
              <a:rPr lang="ru-RU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динамики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показателей</a:t>
            </a:r>
          </a:p>
          <a:p>
            <a:pPr marL="342900" indent="-342900">
              <a:buAutoNum type="arabicPeriod"/>
            </a:pPr>
            <a:r>
              <a:rPr lang="ru-RU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Предиктивная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аналитика отклонения показателей 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AD6921-D279-1549-81CA-C0C05BA2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0" y="1260803"/>
            <a:ext cx="3568700" cy="4089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B5E807-A979-724B-8707-340D13E7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81" y="1260803"/>
            <a:ext cx="3636460" cy="4089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12C3B7-6A20-0A48-8C27-390D89DA4149}"/>
              </a:ext>
            </a:extLst>
          </p:cNvPr>
          <p:cNvSpPr txBox="1"/>
          <p:nvPr/>
        </p:nvSpPr>
        <p:spPr>
          <a:xfrm>
            <a:off x="5044438" y="5687363"/>
            <a:ext cx="5374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Например, увеличение среднего размера пузырей отражено на графике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areas_mean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отражающего динамику в режиме реального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295026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DD56F0FE-1F79-D840-A010-BF0E39FA47EF}"/>
              </a:ext>
            </a:extLst>
          </p:cNvPr>
          <p:cNvSpPr txBox="1"/>
          <p:nvPr/>
        </p:nvSpPr>
        <p:spPr>
          <a:xfrm>
            <a:off x="616805" y="325110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Инструменты и технологии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DE72C-D522-7D4D-9157-DFA1AC774594}"/>
              </a:ext>
            </a:extLst>
          </p:cNvPr>
          <p:cNvSpPr txBox="1"/>
          <p:nvPr/>
        </p:nvSpPr>
        <p:spPr>
          <a:xfrm>
            <a:off x="616805" y="1513879"/>
            <a:ext cx="3478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Использованные инструменты и технологии: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#OpenCV, #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VoronoiGraph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#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KrakenBinarization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#UNET, #ResNet18, #LSTM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LKOpticalFlow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C018C-AEE6-DB4C-91D8-79D52813BE23}"/>
              </a:ext>
            </a:extLst>
          </p:cNvPr>
          <p:cNvSpPr txBox="1"/>
          <p:nvPr/>
        </p:nvSpPr>
        <p:spPr>
          <a:xfrm>
            <a:off x="8096621" y="2712058"/>
            <a:ext cx="3478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Количество пузырьков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Площадь пузырьков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Цвет по спектрам </a:t>
            </a:r>
          </a:p>
          <a:p>
            <a:pPr marL="342900" indent="-342900">
              <a:buAutoNum type="arabicPeriod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Скорость и направление движения пузырьков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Интенсивность «схлопывания»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AF279-FA92-644D-BC1F-D0A81B2D23C3}"/>
              </a:ext>
            </a:extLst>
          </p:cNvPr>
          <p:cNvSpPr txBox="1"/>
          <p:nvPr/>
        </p:nvSpPr>
        <p:spPr>
          <a:xfrm>
            <a:off x="4388171" y="2253109"/>
            <a:ext cx="3478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Мониторинг </a:t>
            </a:r>
            <a:r>
              <a:rPr lang="ru-RU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динамики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показателей</a:t>
            </a:r>
          </a:p>
          <a:p>
            <a:pPr marL="342900" indent="-342900">
              <a:buAutoNum type="arabicPeriod"/>
            </a:pPr>
            <a:r>
              <a:rPr lang="ru-RU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Предиктивная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аналитика отклонения показателей 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D5CE3-ADB9-9247-A02E-8032106104FA}"/>
              </a:ext>
            </a:extLst>
          </p:cNvPr>
          <p:cNvSpPr txBox="1"/>
          <p:nvPr/>
        </p:nvSpPr>
        <p:spPr>
          <a:xfrm>
            <a:off x="8159538" y="225310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Показатели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257CEB-1D65-3148-AE11-4FBE4470F0FC}"/>
              </a:ext>
            </a:extLst>
          </p:cNvPr>
          <p:cNvSpPr txBox="1"/>
          <p:nvPr/>
        </p:nvSpPr>
        <p:spPr>
          <a:xfrm>
            <a:off x="1322650" y="5604541"/>
            <a:ext cx="9546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Основная предпосылка – в процессе флотации должна поддерживаться стабильность показателей. Важны не столько абсолютные значения показателей, сколько их динамика.</a:t>
            </a:r>
          </a:p>
        </p:txBody>
      </p:sp>
    </p:spTree>
    <p:extLst>
      <p:ext uri="{BB962C8B-B14F-4D97-AF65-F5344CB8AC3E}">
        <p14:creationId xmlns:p14="http://schemas.microsoft.com/office/powerpoint/2010/main" val="206598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70300B47-D4DB-4347-8751-8DACF3ED797C}"/>
              </a:ext>
            </a:extLst>
          </p:cNvPr>
          <p:cNvSpPr txBox="1"/>
          <p:nvPr/>
        </p:nvSpPr>
        <p:spPr>
          <a:xfrm>
            <a:off x="616805" y="325110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1. Бинаризация для </a:t>
            </a:r>
            <a:r>
              <a:rPr lang="ru-RU" sz="2400" b="1" dirty="0" err="1">
                <a:solidFill>
                  <a:srgbClr val="4F93FF"/>
                </a:solidFill>
                <a:latin typeface="Arial Narrow" panose="020B0606020202030204" pitchFamily="34" charset="0"/>
              </a:rPr>
              <a:t>препроцессинга</a:t>
            </a:r>
            <a:endParaRPr lang="ru-RU" sz="2400" b="1" dirty="0">
              <a:solidFill>
                <a:srgbClr val="4F93FF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CF1C2E2-B6B9-B241-B8C6-1323339D3300}"/>
              </a:ext>
            </a:extLst>
          </p:cNvPr>
          <p:cNvSpPr/>
          <p:nvPr/>
        </p:nvSpPr>
        <p:spPr>
          <a:xfrm>
            <a:off x="9926948" y="140444"/>
            <a:ext cx="22124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KrakenBinarization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#UNET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5D177-321C-8F4D-8261-9B4BA827B409}"/>
              </a:ext>
            </a:extLst>
          </p:cNvPr>
          <p:cNvSpPr txBox="1"/>
          <p:nvPr/>
        </p:nvSpPr>
        <p:spPr>
          <a:xfrm>
            <a:off x="777766" y="1219200"/>
            <a:ext cx="11219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Стандартная бинаризация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OpenCV + Kraken –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более 2 секунд на кадр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UNET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обученная на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SberCloud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на масках стандартной бинаризации – 0,067 секунд на кадр (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dice = 0,88)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5D51A-64C8-D64C-ABC2-C68A317B0D59}"/>
              </a:ext>
            </a:extLst>
          </p:cNvPr>
          <p:cNvSpPr txBox="1"/>
          <p:nvPr/>
        </p:nvSpPr>
        <p:spPr>
          <a:xfrm>
            <a:off x="774250" y="5754414"/>
            <a:ext cx="1077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Результат работы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UNET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позволяет достичь даже лучших результатов, чем бинаризация для задачи выделения отдельных пузырьков пены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D4108E-782D-2E4F-A47C-2F736914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0" y="2354309"/>
            <a:ext cx="2032012" cy="15240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7378F4-5B98-D145-83FE-20E29934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14" y="2360916"/>
            <a:ext cx="2032012" cy="15240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4CEE8E-94E8-1242-8BD1-9ED11753A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1" y="4114856"/>
            <a:ext cx="2032012" cy="15240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363737-8C53-D544-AD9E-FF53EB1DE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514" y="4121463"/>
            <a:ext cx="2032012" cy="15240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E15105C-EC10-6D4B-9308-D7B483807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781" y="2354242"/>
            <a:ext cx="2032012" cy="15240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920ABE3-FD1C-E041-9A38-0B3680C50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781" y="4114790"/>
            <a:ext cx="2032012" cy="15240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DE88A0-DC6C-E541-A641-28007AD3324F}"/>
              </a:ext>
            </a:extLst>
          </p:cNvPr>
          <p:cNvSpPr txBox="1"/>
          <p:nvPr/>
        </p:nvSpPr>
        <p:spPr>
          <a:xfrm>
            <a:off x="1444500" y="1990179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Оригинал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A50EB-E4D4-A240-87B8-85B4471D9E08}"/>
              </a:ext>
            </a:extLst>
          </p:cNvPr>
          <p:cNvSpPr txBox="1"/>
          <p:nvPr/>
        </p:nvSpPr>
        <p:spPr>
          <a:xfrm>
            <a:off x="4389253" y="2007390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OpenCV + Kraken (&gt;2 </a:t>
            </a:r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сек.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CPU)</a:t>
            </a:r>
            <a:endParaRPr lang="ru-RU" sz="14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1BBA7-6550-5F45-9414-8B982C685011}"/>
              </a:ext>
            </a:extLst>
          </p:cNvPr>
          <p:cNvSpPr txBox="1"/>
          <p:nvPr/>
        </p:nvSpPr>
        <p:spPr>
          <a:xfrm>
            <a:off x="7864612" y="2008802"/>
            <a:ext cx="3004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Обученная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UNET (</a:t>
            </a:r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0,067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сек.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GPU)*</a:t>
            </a:r>
            <a:endParaRPr lang="ru-RU" sz="14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67489-CB16-6649-8C15-F6D264CF22E5}"/>
              </a:ext>
            </a:extLst>
          </p:cNvPr>
          <p:cNvSpPr txBox="1"/>
          <p:nvPr/>
        </p:nvSpPr>
        <p:spPr>
          <a:xfrm>
            <a:off x="10636469" y="64007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*GTX 1070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5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70300B47-D4DB-4347-8751-8DACF3ED797C}"/>
              </a:ext>
            </a:extLst>
          </p:cNvPr>
          <p:cNvSpPr txBox="1"/>
          <p:nvPr/>
        </p:nvSpPr>
        <p:spPr>
          <a:xfrm>
            <a:off x="616804" y="325110"/>
            <a:ext cx="79175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2. Определение количества и размеров пузырьков пены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CF1C2E2-B6B9-B241-B8C6-1323339D3300}"/>
              </a:ext>
            </a:extLst>
          </p:cNvPr>
          <p:cNvSpPr/>
          <p:nvPr/>
        </p:nvSpPr>
        <p:spPr>
          <a:xfrm>
            <a:off x="9926948" y="140444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VoronoiGraph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5D177-321C-8F4D-8261-9B4BA827B409}"/>
              </a:ext>
            </a:extLst>
          </p:cNvPr>
          <p:cNvSpPr txBox="1"/>
          <p:nvPr/>
        </p:nvSpPr>
        <p:spPr>
          <a:xfrm>
            <a:off x="406597" y="1058957"/>
            <a:ext cx="1154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Бинаризация –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&gt;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Контуры –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&gt;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Центры контуров –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&gt;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Граф Вороного –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&gt;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Площади «ячеек» и количество ячеек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B2A337-2399-4148-A052-7359A126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100" y="1690695"/>
            <a:ext cx="2188112" cy="16410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AF4081-D14E-1B42-9CFD-94B453FDF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65" y="1690695"/>
            <a:ext cx="2188112" cy="164108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AF0379D-E6D3-4C45-9356-51E17F180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65" y="3433099"/>
            <a:ext cx="2188112" cy="164108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AD5CD75-7493-6147-A934-025BE9D17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100" y="3433099"/>
            <a:ext cx="2188112" cy="164108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47B63AB-60A3-1841-A0F5-03B45E718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404" y="1700471"/>
            <a:ext cx="2188112" cy="164108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252BE30-223C-7F41-BB2C-CF71E9378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404" y="3438776"/>
            <a:ext cx="2188113" cy="164108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28CBD85-264D-8E43-84C6-3D5091F96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6639" y="1690695"/>
            <a:ext cx="2188112" cy="164108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84FAFF8-952F-F041-90DB-18064D1D2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6639" y="3429000"/>
            <a:ext cx="2188114" cy="16410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22DF05-B21A-B143-B05C-E4B116388DC1}"/>
              </a:ext>
            </a:extLst>
          </p:cNvPr>
          <p:cNvSpPr txBox="1"/>
          <p:nvPr/>
        </p:nvSpPr>
        <p:spPr>
          <a:xfrm>
            <a:off x="616803" y="5365531"/>
            <a:ext cx="1003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Позволяет эффективно отслеживать динамику изменения количества и размеров пузырей</a:t>
            </a:r>
          </a:p>
        </p:txBody>
      </p:sp>
    </p:spTree>
    <p:extLst>
      <p:ext uri="{BB962C8B-B14F-4D97-AF65-F5344CB8AC3E}">
        <p14:creationId xmlns:p14="http://schemas.microsoft.com/office/powerpoint/2010/main" val="414090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70300B47-D4DB-4347-8751-8DACF3ED797C}"/>
              </a:ext>
            </a:extLst>
          </p:cNvPr>
          <p:cNvSpPr txBox="1"/>
          <p:nvPr/>
        </p:nvSpPr>
        <p:spPr>
          <a:xfrm>
            <a:off x="616804" y="325110"/>
            <a:ext cx="79175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3. Определение цвета пены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5D177-321C-8F4D-8261-9B4BA827B409}"/>
              </a:ext>
            </a:extLst>
          </p:cNvPr>
          <p:cNvSpPr txBox="1"/>
          <p:nvPr/>
        </p:nvSpPr>
        <p:spPr>
          <a:xfrm>
            <a:off x="777765" y="921907"/>
            <a:ext cx="6530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Ресурсоэффективные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алгоритмы</a:t>
            </a: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Определение среднего цвета по спектрам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RGB</a:t>
            </a: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Наложение маски для нивелирования влияния отблесков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9B65D-C31E-3C44-A5B3-457CCBE9CF48}"/>
              </a:ext>
            </a:extLst>
          </p:cNvPr>
          <p:cNvSpPr txBox="1"/>
          <p:nvPr/>
        </p:nvSpPr>
        <p:spPr>
          <a:xfrm>
            <a:off x="7508596" y="3429000"/>
            <a:ext cx="406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Наложение маски позволяет не учитывать зоны отблеска света и более четко определять цвет пены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*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8C8F91-B56E-4C46-9BE9-E759F73B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66" y="1986458"/>
            <a:ext cx="2886841" cy="21651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F1D7137-167D-5447-B192-C0E5F0EB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40" y="1986457"/>
            <a:ext cx="2886841" cy="2165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89DF1B-AF4D-0843-96A0-6CE2984F39C2}"/>
              </a:ext>
            </a:extLst>
          </p:cNvPr>
          <p:cNvSpPr txBox="1"/>
          <p:nvPr/>
        </p:nvSpPr>
        <p:spPr>
          <a:xfrm>
            <a:off x="8527396" y="5928626"/>
            <a:ext cx="4214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*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пиксели черного цвета игнорируются при определении цвета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31ABA5-395A-0F4C-A43A-255A4F8A6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65" y="4237253"/>
            <a:ext cx="2886841" cy="216513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1308A9-EC07-E642-ACBE-A3FE1713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139" y="4225160"/>
            <a:ext cx="2886841" cy="21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0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70300B47-D4DB-4347-8751-8DACF3ED797C}"/>
              </a:ext>
            </a:extLst>
          </p:cNvPr>
          <p:cNvSpPr txBox="1"/>
          <p:nvPr/>
        </p:nvSpPr>
        <p:spPr>
          <a:xfrm>
            <a:off x="616804" y="325110"/>
            <a:ext cx="79175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4. Отслеживание перемещений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CF1C2E2-B6B9-B241-B8C6-1323339D3300}"/>
              </a:ext>
            </a:extLst>
          </p:cNvPr>
          <p:cNvSpPr/>
          <p:nvPr/>
        </p:nvSpPr>
        <p:spPr>
          <a:xfrm>
            <a:off x="9926948" y="14044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LKOpticalFlow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5D177-321C-8F4D-8261-9B4BA827B409}"/>
              </a:ext>
            </a:extLst>
          </p:cNvPr>
          <p:cNvSpPr txBox="1"/>
          <p:nvPr/>
        </p:nvSpPr>
        <p:spPr>
          <a:xfrm>
            <a:off x="798786" y="2102068"/>
            <a:ext cx="5402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Тестирования показали неэффективность применения алгоритмов автоматического определения точек для трекинга и использования изображений без дополнительной обработки (оригиналов кадров).</a:t>
            </a:r>
          </a:p>
          <a:p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Эффективное сочетание: кадры для трекинга – 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бинаризованные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изображения; точки для трекинга – центры отблесков на пене (центры «белых» зон 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бинаризованного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изображения)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5E1851-8376-9D45-AA9B-7C5A29AA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540" y="4712741"/>
            <a:ext cx="2214179" cy="1660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E8A866-1C2C-A645-B734-82B75C07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540" y="2749758"/>
            <a:ext cx="2214179" cy="166063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A2B03D-5981-E84E-9135-F310285FC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40" y="786775"/>
            <a:ext cx="2214179" cy="1660634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DBB70E9-A790-4F4B-A7BA-90A76EF05F04}"/>
              </a:ext>
            </a:extLst>
          </p:cNvPr>
          <p:cNvCxnSpPr/>
          <p:nvPr/>
        </p:nvCxnSpPr>
        <p:spPr>
          <a:xfrm>
            <a:off x="11140962" y="2007476"/>
            <a:ext cx="0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623C9C-43D1-7C44-8FC5-D9264A893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739" y="4712741"/>
            <a:ext cx="2214179" cy="166063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35E425-360F-694C-AC2D-CEDA681B3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739" y="2749758"/>
            <a:ext cx="2214179" cy="16606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24D70A1-C1BC-9349-9282-3A7AD3106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739" y="786775"/>
            <a:ext cx="2214179" cy="16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70300B47-D4DB-4347-8751-8DACF3ED797C}"/>
              </a:ext>
            </a:extLst>
          </p:cNvPr>
          <p:cNvSpPr txBox="1"/>
          <p:nvPr/>
        </p:nvSpPr>
        <p:spPr>
          <a:xfrm>
            <a:off x="616804" y="325110"/>
            <a:ext cx="79175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5. Устойчивость пены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CF1C2E2-B6B9-B241-B8C6-1323339D3300}"/>
              </a:ext>
            </a:extLst>
          </p:cNvPr>
          <p:cNvSpPr/>
          <p:nvPr/>
        </p:nvSpPr>
        <p:spPr>
          <a:xfrm>
            <a:off x="9926948" y="140444"/>
            <a:ext cx="131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#ResNet18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#LSTM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66A47-A9F5-8F4C-A07F-FDEFEF4E6AD4}"/>
              </a:ext>
            </a:extLst>
          </p:cNvPr>
          <p:cNvSpPr txBox="1"/>
          <p:nvPr/>
        </p:nvSpPr>
        <p:spPr>
          <a:xfrm>
            <a:off x="7020984" y="1643766"/>
            <a:ext cx="3909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Классификация на классы: «лопнул заметный пузырь» или «пена устойчива» для последовательностей кадров с использованием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ResNet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и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LSTM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сетей.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457C4-87D2-A74B-B240-EF5AFAD92430}"/>
              </a:ext>
            </a:extLst>
          </p:cNvPr>
          <p:cNvSpPr txBox="1"/>
          <p:nvPr/>
        </p:nvSpPr>
        <p:spPr>
          <a:xfrm>
            <a:off x="7020984" y="4729819"/>
            <a:ext cx="433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*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Необходимые доработки: обучить сеть и интегрировать в </a:t>
            </a:r>
            <a:r>
              <a:rPr lang="ru-RU" i="1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дашборд</a:t>
            </a:r>
            <a:endParaRPr lang="ru-RU" i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5D294-0931-A247-A3ED-26A5906295A5}"/>
              </a:ext>
            </a:extLst>
          </p:cNvPr>
          <p:cNvSpPr txBox="1"/>
          <p:nvPr/>
        </p:nvSpPr>
        <p:spPr>
          <a:xfrm>
            <a:off x="616804" y="1643766"/>
            <a:ext cx="5279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Собраны данные, размечено в ручном режиме около 3 видеофайлов, подготовлена 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3128925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A527FBC-3195-094C-A35C-C16F2390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3548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4C9D2-C432-E14E-B596-7DE19AB78072}"/>
              </a:ext>
            </a:extLst>
          </p:cNvPr>
          <p:cNvSpPr txBox="1"/>
          <p:nvPr/>
        </p:nvSpPr>
        <p:spPr>
          <a:xfrm>
            <a:off x="7020984" y="1643766"/>
            <a:ext cx="3909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Предсказание за 20 секунд того, что ожидается резкое изменение размеров пузырьков пены.</a:t>
            </a:r>
          </a:p>
          <a:p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График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validation_loss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показывает, что использование предиктивной аналитики на большем объеме данных позволит предсказывать будущие визуальные дефекты пены по «слабым сигналам».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A2354-A282-3A4D-B694-F8651BD4C533}"/>
              </a:ext>
            </a:extLst>
          </p:cNvPr>
          <p:cNvSpPr txBox="1"/>
          <p:nvPr/>
        </p:nvSpPr>
        <p:spPr>
          <a:xfrm>
            <a:off x="7020984" y="4729819"/>
            <a:ext cx="4332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*</a:t>
            </a:r>
            <a:r>
              <a:rPr lang="ru-RU" i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Необходимые доработки: реализовать в полном объеме (тренировалось на 1500 кадров и измеряемых параметрах пены, необходимо больше) и интегрировать в </a:t>
            </a:r>
            <a:r>
              <a:rPr lang="ru-RU" i="1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дашборд</a:t>
            </a:r>
            <a:endParaRPr lang="ru-RU" i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Прямоугольник 5">
            <a:extLst>
              <a:ext uri="{FF2B5EF4-FFF2-40B4-BE49-F238E27FC236}">
                <a16:creationId xmlns:a16="http://schemas.microsoft.com/office/drawing/2014/main" id="{3D01B9A0-943F-A84C-A729-AF5FC6D57D39}"/>
              </a:ext>
            </a:extLst>
          </p:cNvPr>
          <p:cNvSpPr txBox="1"/>
          <p:nvPr/>
        </p:nvSpPr>
        <p:spPr>
          <a:xfrm>
            <a:off x="616805" y="325110"/>
            <a:ext cx="63096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6600">
                <a:solidFill>
                  <a:srgbClr val="0059A2"/>
                </a:solidFill>
                <a:latin typeface="Muller Bold"/>
                <a:ea typeface="Muller Bold"/>
                <a:cs typeface="Muller Bold"/>
                <a:sym typeface="Muller Bold"/>
              </a:defRPr>
            </a:lvl1pPr>
          </a:lstStyle>
          <a:p>
            <a:pPr algn="l"/>
            <a:r>
              <a:rPr lang="ru-RU" sz="2400" b="1" dirty="0">
                <a:solidFill>
                  <a:srgbClr val="4F93FF"/>
                </a:solidFill>
                <a:latin typeface="Arial Narrow" panose="020B0606020202030204" pitchFamily="34" charset="0"/>
              </a:rPr>
              <a:t>Предиктивная аналитика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7ADAE0B-8AEB-7C48-B263-DB75E7921F5D}"/>
              </a:ext>
            </a:extLst>
          </p:cNvPr>
          <p:cNvSpPr/>
          <p:nvPr/>
        </p:nvSpPr>
        <p:spPr>
          <a:xfrm>
            <a:off x="9926948" y="140444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#LSTM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272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624</Words>
  <Application>Microsoft Macintosh PowerPoint</Application>
  <PresentationFormat>Широкоэкранный</PresentationFormat>
  <Paragraphs>84</Paragraphs>
  <Slides>19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Roboto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25</cp:revision>
  <dcterms:created xsi:type="dcterms:W3CDTF">2021-04-17T20:59:27Z</dcterms:created>
  <dcterms:modified xsi:type="dcterms:W3CDTF">2021-04-18T00:57:48Z</dcterms:modified>
</cp:coreProperties>
</file>